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2" r:id="rId3"/>
    <p:sldId id="265" r:id="rId4"/>
    <p:sldId id="259" r:id="rId5"/>
    <p:sldId id="263" r:id="rId6"/>
    <p:sldId id="266"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F8F8"/>
    <a:srgbClr val="EFEFEF"/>
    <a:srgbClr val="FCFCFC"/>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1"/>
    <p:restoredTop sz="95833"/>
  </p:normalViewPr>
  <p:slideViewPr>
    <p:cSldViewPr snapToGrid="0" snapToObjects="1">
      <p:cViewPr varScale="1">
        <p:scale>
          <a:sx n="108" d="100"/>
          <a:sy n="108" d="100"/>
        </p:scale>
        <p:origin x="64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2.png>
</file>

<file path=ppt/media/image3.tiff>
</file>

<file path=ppt/media/image4.tiff>
</file>

<file path=ppt/media/image5.png>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D5086B-EFC5-284F-A367-3EE3AB59A73D}" type="datetimeFigureOut">
              <a:rPr lang="en-US" smtClean="0"/>
              <a:t>2/15/18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39A445-CC0F-DC4A-B6D8-6EEE2CA4FE2A}" type="slidenum">
              <a:rPr lang="en-US" smtClean="0"/>
              <a:t>‹#›</a:t>
            </a:fld>
            <a:endParaRPr lang="en-US"/>
          </a:p>
        </p:txBody>
      </p:sp>
    </p:spTree>
    <p:extLst>
      <p:ext uri="{BB962C8B-B14F-4D97-AF65-F5344CB8AC3E}">
        <p14:creationId xmlns:p14="http://schemas.microsoft.com/office/powerpoint/2010/main" val="42828221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Sometimes it is very important to limit either the Type I (false positive) or Type II (false negative) errors at the cost of the other.. I'd like to move the decision threshold to right to minimize the amount of false negatives, which would be especially important in cancer diagnoses.</a:t>
            </a:r>
            <a:endParaRPr lang="en-US" dirty="0"/>
          </a:p>
        </p:txBody>
      </p:sp>
      <p:sp>
        <p:nvSpPr>
          <p:cNvPr id="4" name="Slide Number Placeholder 3"/>
          <p:cNvSpPr>
            <a:spLocks noGrp="1"/>
          </p:cNvSpPr>
          <p:nvPr>
            <p:ph type="sldNum" sz="quarter" idx="10"/>
          </p:nvPr>
        </p:nvSpPr>
        <p:spPr/>
        <p:txBody>
          <a:bodyPr/>
          <a:lstStyle/>
          <a:p>
            <a:fld id="{2C39A445-CC0F-DC4A-B6D8-6EEE2CA4FE2A}" type="slidenum">
              <a:rPr lang="en-US" smtClean="0"/>
              <a:t>3</a:t>
            </a:fld>
            <a:endParaRPr lang="en-US"/>
          </a:p>
        </p:txBody>
      </p:sp>
    </p:spTree>
    <p:extLst>
      <p:ext uri="{BB962C8B-B14F-4D97-AF65-F5344CB8AC3E}">
        <p14:creationId xmlns:p14="http://schemas.microsoft.com/office/powerpoint/2010/main" val="26416999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91A3D-A007-D541-92B5-1E5C48AEB44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6E8C63A-E75D-3E4B-BC0D-9D12FC6788B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4FEC35-7674-8A42-B275-7FDA45327B9B}"/>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5" name="Footer Placeholder 4">
            <a:extLst>
              <a:ext uri="{FF2B5EF4-FFF2-40B4-BE49-F238E27FC236}">
                <a16:creationId xmlns:a16="http://schemas.microsoft.com/office/drawing/2014/main" id="{DE5B000C-F759-FA42-BD18-E51AD85291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F0A11AA-313E-6B45-BF0B-DD1D84995A52}"/>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1317355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19784-C2AD-4849-8454-FD07751DF90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24B8B03-452B-0544-BAF2-DC76D39FD1D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B53A77-6012-AB44-9FC4-DF5CDC4A25E0}"/>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5" name="Footer Placeholder 4">
            <a:extLst>
              <a:ext uri="{FF2B5EF4-FFF2-40B4-BE49-F238E27FC236}">
                <a16:creationId xmlns:a16="http://schemas.microsoft.com/office/drawing/2014/main" id="{401660B3-5C03-2E41-8C3A-FA6768DCBC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6163B39-A165-7D46-B6C4-B28241B43639}"/>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10677536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D5B7F1-744A-CF4D-99C3-CBA42FD1739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611BFB-2CCA-054F-AE85-AB6216367941}"/>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DF086A-F188-6F4E-B60D-01019A939919}"/>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5" name="Footer Placeholder 4">
            <a:extLst>
              <a:ext uri="{FF2B5EF4-FFF2-40B4-BE49-F238E27FC236}">
                <a16:creationId xmlns:a16="http://schemas.microsoft.com/office/drawing/2014/main" id="{F445B50E-5EB6-B943-B713-A0F82BA918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F91556-CD16-704D-8D16-DA2EEDE118CE}"/>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22856660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C1FC0C-C1C4-F041-93C9-FAC7A32EC1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F9664A0-6224-884E-BA06-A18F2825D64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56848B1-7853-0745-BA6B-FDFE6C6375AC}"/>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5" name="Footer Placeholder 4">
            <a:extLst>
              <a:ext uri="{FF2B5EF4-FFF2-40B4-BE49-F238E27FC236}">
                <a16:creationId xmlns:a16="http://schemas.microsoft.com/office/drawing/2014/main" id="{50936F80-10D5-F34A-A4EB-460F50D577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DE9AE5-1438-1B41-9D32-9A3E30978B1E}"/>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15858407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DA484-A910-0C43-A80C-D4EEE1B7B0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6E212A4-7628-034F-B5A6-8A07393093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0641DE9-E0F2-CD44-90AE-EB442991156C}"/>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5" name="Footer Placeholder 4">
            <a:extLst>
              <a:ext uri="{FF2B5EF4-FFF2-40B4-BE49-F238E27FC236}">
                <a16:creationId xmlns:a16="http://schemas.microsoft.com/office/drawing/2014/main" id="{FA1C6AD5-9C93-2840-ADDB-643B1F1E3E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B1B30B-571B-294A-8374-B189443F8C69}"/>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2747582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E40EE-6589-5248-B6C7-27475B6140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63AC62-927A-3D40-94AE-C1227AC5C7E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E83951-5801-434C-B0E2-43C75254C0B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C0876F-FB82-7A49-BC0C-67CBFEB24546}"/>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6" name="Footer Placeholder 5">
            <a:extLst>
              <a:ext uri="{FF2B5EF4-FFF2-40B4-BE49-F238E27FC236}">
                <a16:creationId xmlns:a16="http://schemas.microsoft.com/office/drawing/2014/main" id="{C83A8D26-A410-8347-9428-7BE4DEC2A0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DA6BF4-A616-B843-A403-AE29EF7DFE8F}"/>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29050734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000795-04E5-6341-9CCA-EB97017117A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04BEBA2-66CD-BB4D-837C-D03633FE9B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1A7CB66-D367-7243-AFB8-DB915F55C81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583031F-B9E3-0340-8502-D4C32CFED7D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CC0E86A-700A-7C46-81B7-F63DA23BBB8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7EDE900-1703-7046-83BD-B02675475937}"/>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8" name="Footer Placeholder 7">
            <a:extLst>
              <a:ext uri="{FF2B5EF4-FFF2-40B4-BE49-F238E27FC236}">
                <a16:creationId xmlns:a16="http://schemas.microsoft.com/office/drawing/2014/main" id="{21BF6A2A-45C5-534E-B654-CA963F643E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A288D3-E963-C141-AD61-7057913CA5C6}"/>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32904704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308DA-CDE5-C047-BD1E-0EE930C4892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3F05B04-A5D4-D74F-B641-BFBCF8BE49F2}"/>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4" name="Footer Placeholder 3">
            <a:extLst>
              <a:ext uri="{FF2B5EF4-FFF2-40B4-BE49-F238E27FC236}">
                <a16:creationId xmlns:a16="http://schemas.microsoft.com/office/drawing/2014/main" id="{DFC27BE1-7982-554F-954E-8346ECBA401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9AD0995-1556-4340-ACCB-0874D92F00BB}"/>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160306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F59231-E0D2-464B-B7B0-9BE3617265E0}"/>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3" name="Footer Placeholder 2">
            <a:extLst>
              <a:ext uri="{FF2B5EF4-FFF2-40B4-BE49-F238E27FC236}">
                <a16:creationId xmlns:a16="http://schemas.microsoft.com/office/drawing/2014/main" id="{CA53DE93-2298-FF40-BD2A-62A6C97868E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3D712F-977F-9044-9F1E-9A1EE6CEDC80}"/>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2927677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5A869-6509-F44A-AD1B-B3FC6DBA53D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C5B1E8F-1F16-ED4E-8822-437D32F14B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4D70794-6EAF-1046-B235-5F72F2F89D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CD46CE4-6E42-5A4C-8682-F81C2D9F2143}"/>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6" name="Footer Placeholder 5">
            <a:extLst>
              <a:ext uri="{FF2B5EF4-FFF2-40B4-BE49-F238E27FC236}">
                <a16:creationId xmlns:a16="http://schemas.microsoft.com/office/drawing/2014/main" id="{497182EA-046E-294B-86C3-A374F3D2DB1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BE8E64-2877-5D43-855D-CA2BE335D15C}"/>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3236982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C3510-2578-A448-9FF8-77F4D90058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2FB702-B413-C94B-A762-729632CF826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F971B4A-E28D-814B-BF7C-51F185948C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FFF1EA3-6227-4C49-872C-B08BB3496032}"/>
              </a:ext>
            </a:extLst>
          </p:cNvPr>
          <p:cNvSpPr>
            <a:spLocks noGrp="1"/>
          </p:cNvSpPr>
          <p:nvPr>
            <p:ph type="dt" sz="half" idx="10"/>
          </p:nvPr>
        </p:nvSpPr>
        <p:spPr/>
        <p:txBody>
          <a:bodyPr/>
          <a:lstStyle/>
          <a:p>
            <a:fld id="{003B35B5-17CC-714A-8646-E8CE16B5BEC3}" type="datetimeFigureOut">
              <a:rPr lang="en-US" smtClean="0"/>
              <a:t>2/15/18</a:t>
            </a:fld>
            <a:endParaRPr lang="en-US"/>
          </a:p>
        </p:txBody>
      </p:sp>
      <p:sp>
        <p:nvSpPr>
          <p:cNvPr id="6" name="Footer Placeholder 5">
            <a:extLst>
              <a:ext uri="{FF2B5EF4-FFF2-40B4-BE49-F238E27FC236}">
                <a16:creationId xmlns:a16="http://schemas.microsoft.com/office/drawing/2014/main" id="{8C95638F-C6AA-AA4E-A873-EE9CBFCB865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CD8826-63A5-3840-BCC5-48B80A27473A}"/>
              </a:ext>
            </a:extLst>
          </p:cNvPr>
          <p:cNvSpPr>
            <a:spLocks noGrp="1"/>
          </p:cNvSpPr>
          <p:nvPr>
            <p:ph type="sldNum" sz="quarter" idx="12"/>
          </p:nvPr>
        </p:nvSpPr>
        <p:spPr/>
        <p:txBody>
          <a:bodyPr/>
          <a:lstStyle/>
          <a:p>
            <a:fld id="{5288DE56-AD39-FC40-8FDC-984B825EF9B4}" type="slidenum">
              <a:rPr lang="en-US" smtClean="0"/>
              <a:t>‹#›</a:t>
            </a:fld>
            <a:endParaRPr lang="en-US"/>
          </a:p>
        </p:txBody>
      </p:sp>
    </p:spTree>
    <p:extLst>
      <p:ext uri="{BB962C8B-B14F-4D97-AF65-F5344CB8AC3E}">
        <p14:creationId xmlns:p14="http://schemas.microsoft.com/office/powerpoint/2010/main" val="1534115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65C905-5202-A74A-98E9-D63E841A418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0DFAA10-4045-9449-B977-CFFE75B8844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67804D-B96C-0D4B-B518-D7BE27E67C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3B35B5-17CC-714A-8646-E8CE16B5BEC3}" type="datetimeFigureOut">
              <a:rPr lang="en-US" smtClean="0"/>
              <a:t>2/15/18</a:t>
            </a:fld>
            <a:endParaRPr lang="en-US"/>
          </a:p>
        </p:txBody>
      </p:sp>
      <p:sp>
        <p:nvSpPr>
          <p:cNvPr id="5" name="Footer Placeholder 4">
            <a:extLst>
              <a:ext uri="{FF2B5EF4-FFF2-40B4-BE49-F238E27FC236}">
                <a16:creationId xmlns:a16="http://schemas.microsoft.com/office/drawing/2014/main" id="{27C96F1A-91E8-524A-A553-B9678D8FD5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DBA6C49-3AAC-2042-B2D3-BDE7CC366C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88DE56-AD39-FC40-8FDC-984B825EF9B4}" type="slidenum">
              <a:rPr lang="en-US" smtClean="0"/>
              <a:t>‹#›</a:t>
            </a:fld>
            <a:endParaRPr lang="en-US"/>
          </a:p>
        </p:txBody>
      </p:sp>
    </p:spTree>
    <p:extLst>
      <p:ext uri="{BB962C8B-B14F-4D97-AF65-F5344CB8AC3E}">
        <p14:creationId xmlns:p14="http://schemas.microsoft.com/office/powerpoint/2010/main" val="27659952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BD62C-F32E-764B-B882-6C01269B7E29}"/>
              </a:ext>
            </a:extLst>
          </p:cNvPr>
          <p:cNvSpPr>
            <a:spLocks noGrp="1"/>
          </p:cNvSpPr>
          <p:nvPr>
            <p:ph type="ctrTitle"/>
          </p:nvPr>
        </p:nvSpPr>
        <p:spPr/>
        <p:txBody>
          <a:bodyPr>
            <a:normAutofit/>
          </a:bodyPr>
          <a:lstStyle/>
          <a:p>
            <a:r>
              <a:rPr lang="en-US" sz="5400" b="1" dirty="0"/>
              <a:t>MVP – Project 3</a:t>
            </a:r>
          </a:p>
        </p:txBody>
      </p:sp>
      <p:sp>
        <p:nvSpPr>
          <p:cNvPr id="3" name="Subtitle 2">
            <a:extLst>
              <a:ext uri="{FF2B5EF4-FFF2-40B4-BE49-F238E27FC236}">
                <a16:creationId xmlns:a16="http://schemas.microsoft.com/office/drawing/2014/main" id="{D73FF21E-5F02-A94E-99B7-355E19620C8B}"/>
              </a:ext>
            </a:extLst>
          </p:cNvPr>
          <p:cNvSpPr>
            <a:spLocks noGrp="1"/>
          </p:cNvSpPr>
          <p:nvPr>
            <p:ph type="subTitle" idx="1"/>
          </p:nvPr>
        </p:nvSpPr>
        <p:spPr/>
        <p:txBody>
          <a:bodyPr>
            <a:normAutofit/>
          </a:bodyPr>
          <a:lstStyle/>
          <a:p>
            <a:r>
              <a:rPr lang="en-US" sz="3600" b="1" dirty="0"/>
              <a:t>Predicting high school students’ performance</a:t>
            </a:r>
            <a:endParaRPr lang="en-US" sz="3600" dirty="0"/>
          </a:p>
        </p:txBody>
      </p:sp>
      <p:sp>
        <p:nvSpPr>
          <p:cNvPr id="4" name="TextBox 3">
            <a:extLst>
              <a:ext uri="{FF2B5EF4-FFF2-40B4-BE49-F238E27FC236}">
                <a16:creationId xmlns:a16="http://schemas.microsoft.com/office/drawing/2014/main" id="{6D9A8B82-E2B3-5A45-B010-C02BBCD18DF1}"/>
              </a:ext>
            </a:extLst>
          </p:cNvPr>
          <p:cNvSpPr txBox="1"/>
          <p:nvPr/>
        </p:nvSpPr>
        <p:spPr>
          <a:xfrm>
            <a:off x="9448801" y="5950858"/>
            <a:ext cx="2540000" cy="461665"/>
          </a:xfrm>
          <a:prstGeom prst="rect">
            <a:avLst/>
          </a:prstGeom>
          <a:noFill/>
        </p:spPr>
        <p:txBody>
          <a:bodyPr wrap="square" rtlCol="0">
            <a:spAutoFit/>
          </a:bodyPr>
          <a:lstStyle/>
          <a:p>
            <a:r>
              <a:rPr lang="en-US" sz="2400" dirty="0"/>
              <a:t>Natália Bernardo</a:t>
            </a:r>
          </a:p>
        </p:txBody>
      </p:sp>
    </p:spTree>
    <p:extLst>
      <p:ext uri="{BB962C8B-B14F-4D97-AF65-F5344CB8AC3E}">
        <p14:creationId xmlns:p14="http://schemas.microsoft.com/office/powerpoint/2010/main" val="3775759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C5E65-80EB-9B4A-8023-BA2E13F9C0D8}"/>
              </a:ext>
            </a:extLst>
          </p:cNvPr>
          <p:cNvSpPr>
            <a:spLocks noGrp="1"/>
          </p:cNvSpPr>
          <p:nvPr>
            <p:ph type="title"/>
          </p:nvPr>
        </p:nvSpPr>
        <p:spPr/>
        <p:txBody>
          <a:bodyPr>
            <a:normAutofit/>
          </a:bodyPr>
          <a:lstStyle/>
          <a:p>
            <a:r>
              <a:rPr lang="en-US" sz="3600" dirty="0"/>
              <a:t>Predicting students’ performance based on lifestyle factors</a:t>
            </a:r>
          </a:p>
        </p:txBody>
      </p:sp>
      <p:sp>
        <p:nvSpPr>
          <p:cNvPr id="3" name="Content Placeholder 2">
            <a:extLst>
              <a:ext uri="{FF2B5EF4-FFF2-40B4-BE49-F238E27FC236}">
                <a16:creationId xmlns:a16="http://schemas.microsoft.com/office/drawing/2014/main" id="{E6E0F162-AB88-9A44-9915-8091745F6B17}"/>
              </a:ext>
            </a:extLst>
          </p:cNvPr>
          <p:cNvSpPr>
            <a:spLocks noGrp="1"/>
          </p:cNvSpPr>
          <p:nvPr>
            <p:ph idx="1"/>
          </p:nvPr>
        </p:nvSpPr>
        <p:spPr>
          <a:xfrm>
            <a:off x="838200" y="2362652"/>
            <a:ext cx="4880428" cy="3186621"/>
          </a:xfrm>
        </p:spPr>
        <p:txBody>
          <a:bodyPr>
            <a:normAutofit/>
          </a:bodyPr>
          <a:lstStyle/>
          <a:p>
            <a:r>
              <a:rPr lang="en-US" sz="2400" b="1" dirty="0"/>
              <a:t>Data:  </a:t>
            </a:r>
            <a:r>
              <a:rPr lang="en-US" sz="2000" dirty="0"/>
              <a:t>Student Performance Data Set based on two schools students information.</a:t>
            </a:r>
          </a:p>
          <a:p>
            <a:endParaRPr lang="en-US" sz="2000" dirty="0"/>
          </a:p>
          <a:p>
            <a:pPr marL="0" indent="0">
              <a:buNone/>
            </a:pPr>
            <a:endParaRPr lang="en-US" sz="2000" dirty="0"/>
          </a:p>
          <a:p>
            <a:r>
              <a:rPr lang="en-US" sz="2400" b="1" dirty="0"/>
              <a:t>Source: </a:t>
            </a:r>
            <a:r>
              <a:rPr lang="en-US" sz="2000" dirty="0"/>
              <a:t>UCI Machine Learning</a:t>
            </a:r>
          </a:p>
        </p:txBody>
      </p:sp>
      <p:pic>
        <p:nvPicPr>
          <p:cNvPr id="5" name="Picture 4">
            <a:extLst>
              <a:ext uri="{FF2B5EF4-FFF2-40B4-BE49-F238E27FC236}">
                <a16:creationId xmlns:a16="http://schemas.microsoft.com/office/drawing/2014/main" id="{6D17933D-7FB7-D949-9E18-64EC4DAA79B5}"/>
              </a:ext>
            </a:extLst>
          </p:cNvPr>
          <p:cNvPicPr>
            <a:picLocks noChangeAspect="1"/>
          </p:cNvPicPr>
          <p:nvPr/>
        </p:nvPicPr>
        <p:blipFill rotWithShape="1">
          <a:blip r:embed="rId2">
            <a:extLst>
              <a:ext uri="{28A0092B-C50C-407E-A947-70E740481C1C}">
                <a14:useLocalDpi xmlns:a14="http://schemas.microsoft.com/office/drawing/2010/main" val="0"/>
              </a:ext>
            </a:extLst>
          </a:blip>
          <a:srcRect l="36500"/>
          <a:stretch/>
        </p:blipFill>
        <p:spPr>
          <a:xfrm>
            <a:off x="7852228" y="960063"/>
            <a:ext cx="3875315" cy="4289187"/>
          </a:xfrm>
          <a:prstGeom prst="rect">
            <a:avLst/>
          </a:prstGeom>
        </p:spPr>
      </p:pic>
      <p:sp>
        <p:nvSpPr>
          <p:cNvPr id="6" name="Content Placeholder 2">
            <a:extLst>
              <a:ext uri="{FF2B5EF4-FFF2-40B4-BE49-F238E27FC236}">
                <a16:creationId xmlns:a16="http://schemas.microsoft.com/office/drawing/2014/main" id="{2E536A3D-75D3-9A4B-AEF3-76D1B4559FDE}"/>
              </a:ext>
            </a:extLst>
          </p:cNvPr>
          <p:cNvSpPr txBox="1">
            <a:spLocks/>
          </p:cNvSpPr>
          <p:nvPr/>
        </p:nvSpPr>
        <p:spPr>
          <a:xfrm>
            <a:off x="838200" y="5621602"/>
            <a:ext cx="10515600" cy="9678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Goal: Predict students who may fail to provide advanced help for them before the exam</a:t>
            </a:r>
            <a:endParaRPr lang="en-US" b="1" dirty="0">
              <a:effectLst/>
            </a:endParaRPr>
          </a:p>
        </p:txBody>
      </p:sp>
      <p:sp>
        <p:nvSpPr>
          <p:cNvPr id="7" name="Oval 6">
            <a:extLst>
              <a:ext uri="{FF2B5EF4-FFF2-40B4-BE49-F238E27FC236}">
                <a16:creationId xmlns:a16="http://schemas.microsoft.com/office/drawing/2014/main" id="{A920C741-DAC8-8D46-A907-03320FF197A2}"/>
              </a:ext>
            </a:extLst>
          </p:cNvPr>
          <p:cNvSpPr/>
          <p:nvPr/>
        </p:nvSpPr>
        <p:spPr>
          <a:xfrm>
            <a:off x="5718629" y="2232148"/>
            <a:ext cx="2133599" cy="1628535"/>
          </a:xfrm>
          <a:prstGeom prst="ellipse">
            <a:avLst/>
          </a:prstGeom>
          <a:gradFill flip="none" rotWithShape="1">
            <a:gsLst>
              <a:gs pos="0">
                <a:schemeClr val="accent3">
                  <a:lumMod val="0"/>
                  <a:lumOff val="100000"/>
                </a:schemeClr>
              </a:gs>
              <a:gs pos="30000">
                <a:schemeClr val="accent3">
                  <a:lumMod val="0"/>
                  <a:lumOff val="100000"/>
                </a:schemeClr>
              </a:gs>
              <a:gs pos="100000">
                <a:schemeClr val="accent3">
                  <a:lumMod val="100000"/>
                </a:schemeClr>
              </a:gs>
            </a:gsLst>
            <a:path path="circle">
              <a:fillToRect l="50000" t="-80000" r="50000" b="180000"/>
            </a:path>
            <a:tileRect/>
          </a:gradFill>
          <a:ln>
            <a:noFill/>
          </a:ln>
          <a:effectLst>
            <a:outerShdw blurRad="50800" dist="38100" dir="5400000" algn="t" rotWithShape="0">
              <a:schemeClr val="tx1">
                <a:lumMod val="75000"/>
                <a:lumOff val="25000"/>
                <a:alpha val="40000"/>
              </a:schemeClr>
            </a:outerShdw>
          </a:effectLst>
        </p:spPr>
        <p:style>
          <a:lnRef idx="1">
            <a:schemeClr val="accent3"/>
          </a:lnRef>
          <a:fillRef idx="2">
            <a:schemeClr val="accent3"/>
          </a:fillRef>
          <a:effectRef idx="1">
            <a:schemeClr val="accent3"/>
          </a:effectRef>
          <a:fontRef idx="minor">
            <a:schemeClr val="dk1"/>
          </a:fontRef>
        </p:style>
        <p:txBody>
          <a:bodyPr rtlCol="0" anchor="ctr"/>
          <a:lstStyle/>
          <a:p>
            <a:pPr algn="ctr"/>
            <a:r>
              <a:rPr lang="en-US" sz="1500" b="1" dirty="0">
                <a:latin typeface="+mj-lt"/>
                <a:cs typeface="Al Bayan Plain" pitchFamily="2" charset="-78"/>
              </a:rPr>
              <a:t>649 observations</a:t>
            </a:r>
          </a:p>
          <a:p>
            <a:pPr algn="ctr"/>
            <a:r>
              <a:rPr lang="en-US" sz="1500" b="1" dirty="0">
                <a:latin typeface="+mj-lt"/>
                <a:cs typeface="Al Bayan Plain" pitchFamily="2" charset="-78"/>
              </a:rPr>
              <a:t>42 variables</a:t>
            </a:r>
          </a:p>
        </p:txBody>
      </p:sp>
    </p:spTree>
    <p:extLst>
      <p:ext uri="{BB962C8B-B14F-4D97-AF65-F5344CB8AC3E}">
        <p14:creationId xmlns:p14="http://schemas.microsoft.com/office/powerpoint/2010/main" val="1347620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31B8C59B-024A-DC4B-80A5-17F55D0BCC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6700" y="1179207"/>
            <a:ext cx="8271329" cy="2531006"/>
          </a:xfrm>
          <a:prstGeom prst="rect">
            <a:avLst/>
          </a:prstGeom>
        </p:spPr>
      </p:pic>
      <p:sp>
        <p:nvSpPr>
          <p:cNvPr id="2" name="Title 1">
            <a:extLst>
              <a:ext uri="{FF2B5EF4-FFF2-40B4-BE49-F238E27FC236}">
                <a16:creationId xmlns:a16="http://schemas.microsoft.com/office/drawing/2014/main" id="{B809AE9E-C300-9245-BB8F-5D3B7028E322}"/>
              </a:ext>
            </a:extLst>
          </p:cNvPr>
          <p:cNvSpPr>
            <a:spLocks noGrp="1"/>
          </p:cNvSpPr>
          <p:nvPr>
            <p:ph type="title"/>
          </p:nvPr>
        </p:nvSpPr>
        <p:spPr>
          <a:xfrm>
            <a:off x="838200" y="365125"/>
            <a:ext cx="10515600" cy="464753"/>
          </a:xfrm>
        </p:spPr>
        <p:txBody>
          <a:bodyPr>
            <a:normAutofit fontScale="90000"/>
          </a:bodyPr>
          <a:lstStyle/>
          <a:p>
            <a:r>
              <a:rPr lang="en-US" sz="3200" b="1" dirty="0"/>
              <a:t>1st Stage: Select models to analyze</a:t>
            </a:r>
          </a:p>
        </p:txBody>
      </p:sp>
      <p:sp>
        <p:nvSpPr>
          <p:cNvPr id="6" name="Down Arrow 5">
            <a:extLst>
              <a:ext uri="{FF2B5EF4-FFF2-40B4-BE49-F238E27FC236}">
                <a16:creationId xmlns:a16="http://schemas.microsoft.com/office/drawing/2014/main" id="{A8CC0B8E-695B-CC4C-B392-6CB016817E25}"/>
              </a:ext>
            </a:extLst>
          </p:cNvPr>
          <p:cNvSpPr/>
          <p:nvPr/>
        </p:nvSpPr>
        <p:spPr>
          <a:xfrm>
            <a:off x="3914322" y="829878"/>
            <a:ext cx="381000" cy="241302"/>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7" name="Down Arrow 6">
            <a:extLst>
              <a:ext uri="{FF2B5EF4-FFF2-40B4-BE49-F238E27FC236}">
                <a16:creationId xmlns:a16="http://schemas.microsoft.com/office/drawing/2014/main" id="{E830D00F-E9F2-584B-87E4-6B60E11B5A94}"/>
              </a:ext>
            </a:extLst>
          </p:cNvPr>
          <p:cNvSpPr/>
          <p:nvPr/>
        </p:nvSpPr>
        <p:spPr>
          <a:xfrm>
            <a:off x="8273143" y="829878"/>
            <a:ext cx="381000" cy="241302"/>
          </a:xfrm>
          <a:prstGeom prst="downArrow">
            <a:avLst/>
          </a:prstGeom>
        </p:spPr>
        <p:style>
          <a:lnRef idx="1">
            <a:schemeClr val="accent6"/>
          </a:lnRef>
          <a:fillRef idx="3">
            <a:schemeClr val="accent6"/>
          </a:fillRef>
          <a:effectRef idx="2">
            <a:schemeClr val="accent6"/>
          </a:effectRef>
          <a:fontRef idx="minor">
            <a:schemeClr val="lt1"/>
          </a:fontRef>
        </p:style>
        <p:txBody>
          <a:bodyPr rtlCol="0" anchor="ctr"/>
          <a:lstStyle/>
          <a:p>
            <a:pPr algn="ctr"/>
            <a:endParaRPr lang="en-US"/>
          </a:p>
        </p:txBody>
      </p:sp>
      <p:sp>
        <p:nvSpPr>
          <p:cNvPr id="8" name="Rounded Rectangle 7">
            <a:extLst>
              <a:ext uri="{FF2B5EF4-FFF2-40B4-BE49-F238E27FC236}">
                <a16:creationId xmlns:a16="http://schemas.microsoft.com/office/drawing/2014/main" id="{29085A83-C41D-134E-8A0B-FD03EC1413B2}"/>
              </a:ext>
            </a:extLst>
          </p:cNvPr>
          <p:cNvSpPr/>
          <p:nvPr/>
        </p:nvSpPr>
        <p:spPr>
          <a:xfrm>
            <a:off x="3730172" y="1178205"/>
            <a:ext cx="749300" cy="2580995"/>
          </a:xfrm>
          <a:prstGeom prst="roundRect">
            <a:avLst>
              <a:gd name="adj" fmla="val 6982"/>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DF9E6526-72D4-BE46-A43B-ED6900EE7734}"/>
              </a:ext>
            </a:extLst>
          </p:cNvPr>
          <p:cNvSpPr/>
          <p:nvPr/>
        </p:nvSpPr>
        <p:spPr>
          <a:xfrm>
            <a:off x="8092213" y="1178205"/>
            <a:ext cx="749300" cy="2580995"/>
          </a:xfrm>
          <a:prstGeom prst="roundRect">
            <a:avLst>
              <a:gd name="adj" fmla="val 6982"/>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2FD8E25D-29C5-B14B-B1C7-2A81B8771BA8}"/>
              </a:ext>
            </a:extLst>
          </p:cNvPr>
          <p:cNvPicPr>
            <a:picLocks noChangeAspect="1"/>
          </p:cNvPicPr>
          <p:nvPr/>
        </p:nvPicPr>
        <p:blipFill>
          <a:blip r:embed="rId4"/>
          <a:stretch>
            <a:fillRect/>
          </a:stretch>
        </p:blipFill>
        <p:spPr>
          <a:xfrm>
            <a:off x="5288144" y="3990342"/>
            <a:ext cx="4519885" cy="2867658"/>
          </a:xfrm>
          <a:prstGeom prst="rect">
            <a:avLst/>
          </a:prstGeom>
        </p:spPr>
      </p:pic>
      <p:sp>
        <p:nvSpPr>
          <p:cNvPr id="3" name="TextBox 2">
            <a:extLst>
              <a:ext uri="{FF2B5EF4-FFF2-40B4-BE49-F238E27FC236}">
                <a16:creationId xmlns:a16="http://schemas.microsoft.com/office/drawing/2014/main" id="{36860F6B-195A-F840-9D63-E57AACEE1C9E}"/>
              </a:ext>
            </a:extLst>
          </p:cNvPr>
          <p:cNvSpPr txBox="1"/>
          <p:nvPr/>
        </p:nvSpPr>
        <p:spPr>
          <a:xfrm>
            <a:off x="1536700" y="4572000"/>
            <a:ext cx="3294743" cy="1200329"/>
          </a:xfrm>
          <a:prstGeom prst="rect">
            <a:avLst/>
          </a:prstGeom>
          <a:noFill/>
        </p:spPr>
        <p:txBody>
          <a:bodyPr wrap="square" rtlCol="0">
            <a:spAutoFit/>
          </a:bodyPr>
          <a:lstStyle/>
          <a:p>
            <a:r>
              <a:rPr lang="en-US" sz="2400" b="1" dirty="0"/>
              <a:t>Objective:</a:t>
            </a:r>
          </a:p>
          <a:p>
            <a:pPr marL="342900" indent="-342900">
              <a:buFont typeface="Arial" panose="020B0604020202020204" pitchFamily="34" charset="0"/>
              <a:buChar char="•"/>
            </a:pPr>
            <a:r>
              <a:rPr lang="en-US" sz="2400" dirty="0"/>
              <a:t>Maximize recall for ‘fail’ &amp; AUC</a:t>
            </a:r>
          </a:p>
        </p:txBody>
      </p:sp>
    </p:spTree>
    <p:extLst>
      <p:ext uri="{BB962C8B-B14F-4D97-AF65-F5344CB8AC3E}">
        <p14:creationId xmlns:p14="http://schemas.microsoft.com/office/powerpoint/2010/main" val="9063806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BEE765E7-EB62-B848-8CFF-8835CF5E6F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6700" y="1179207"/>
            <a:ext cx="8271329" cy="2531006"/>
          </a:xfrm>
          <a:prstGeom prst="rect">
            <a:avLst/>
          </a:prstGeom>
        </p:spPr>
      </p:pic>
      <p:sp>
        <p:nvSpPr>
          <p:cNvPr id="2" name="Title 1">
            <a:extLst>
              <a:ext uri="{FF2B5EF4-FFF2-40B4-BE49-F238E27FC236}">
                <a16:creationId xmlns:a16="http://schemas.microsoft.com/office/drawing/2014/main" id="{B809AE9E-C300-9245-BB8F-5D3B7028E322}"/>
              </a:ext>
            </a:extLst>
          </p:cNvPr>
          <p:cNvSpPr>
            <a:spLocks noGrp="1"/>
          </p:cNvSpPr>
          <p:nvPr>
            <p:ph type="title"/>
          </p:nvPr>
        </p:nvSpPr>
        <p:spPr>
          <a:xfrm>
            <a:off x="838200" y="365125"/>
            <a:ext cx="10515600" cy="464753"/>
          </a:xfrm>
        </p:spPr>
        <p:txBody>
          <a:bodyPr>
            <a:normAutofit fontScale="90000"/>
          </a:bodyPr>
          <a:lstStyle/>
          <a:p>
            <a:r>
              <a:rPr lang="en-US" sz="3200" b="1" dirty="0"/>
              <a:t>1st Stage: Select models to analyze</a:t>
            </a:r>
          </a:p>
        </p:txBody>
      </p:sp>
      <p:sp>
        <p:nvSpPr>
          <p:cNvPr id="8" name="Rounded Rectangle 7">
            <a:extLst>
              <a:ext uri="{FF2B5EF4-FFF2-40B4-BE49-F238E27FC236}">
                <a16:creationId xmlns:a16="http://schemas.microsoft.com/office/drawing/2014/main" id="{29085A83-C41D-134E-8A0B-FD03EC1413B2}"/>
              </a:ext>
            </a:extLst>
          </p:cNvPr>
          <p:cNvSpPr/>
          <p:nvPr/>
        </p:nvSpPr>
        <p:spPr>
          <a:xfrm>
            <a:off x="3730172" y="1178205"/>
            <a:ext cx="749300" cy="2580995"/>
          </a:xfrm>
          <a:prstGeom prst="roundRect">
            <a:avLst>
              <a:gd name="adj" fmla="val 6982"/>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a:extLst>
              <a:ext uri="{FF2B5EF4-FFF2-40B4-BE49-F238E27FC236}">
                <a16:creationId xmlns:a16="http://schemas.microsoft.com/office/drawing/2014/main" id="{DF9E6526-72D4-BE46-A43B-ED6900EE7734}"/>
              </a:ext>
            </a:extLst>
          </p:cNvPr>
          <p:cNvSpPr/>
          <p:nvPr/>
        </p:nvSpPr>
        <p:spPr>
          <a:xfrm>
            <a:off x="8092213" y="1178205"/>
            <a:ext cx="749300" cy="2580995"/>
          </a:xfrm>
          <a:prstGeom prst="roundRect">
            <a:avLst>
              <a:gd name="adj" fmla="val 6982"/>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43D0206-621C-2247-BFF0-B56B6971C7F1}"/>
              </a:ext>
            </a:extLst>
          </p:cNvPr>
          <p:cNvSpPr/>
          <p:nvPr/>
        </p:nvSpPr>
        <p:spPr>
          <a:xfrm>
            <a:off x="1536701" y="1828801"/>
            <a:ext cx="8271328" cy="217714"/>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49E368C-E486-DE41-B24E-6DD58B65FABA}"/>
              </a:ext>
            </a:extLst>
          </p:cNvPr>
          <p:cNvSpPr/>
          <p:nvPr/>
        </p:nvSpPr>
        <p:spPr>
          <a:xfrm>
            <a:off x="1536700" y="2455461"/>
            <a:ext cx="8271328" cy="217714"/>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56CF182-671C-614C-84A4-4340B3A8E28F}"/>
              </a:ext>
            </a:extLst>
          </p:cNvPr>
          <p:cNvSpPr/>
          <p:nvPr/>
        </p:nvSpPr>
        <p:spPr>
          <a:xfrm>
            <a:off x="1536700" y="1519298"/>
            <a:ext cx="8271328" cy="217714"/>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0C156E0D-6825-CE49-88B8-ACE9B537E045}"/>
              </a:ext>
            </a:extLst>
          </p:cNvPr>
          <p:cNvSpPr/>
          <p:nvPr/>
        </p:nvSpPr>
        <p:spPr>
          <a:xfrm>
            <a:off x="1536700" y="2766323"/>
            <a:ext cx="8271328" cy="217714"/>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D8714E81-B3D7-F046-908F-1C53D11A943F}"/>
              </a:ext>
            </a:extLst>
          </p:cNvPr>
          <p:cNvPicPr>
            <a:picLocks noChangeAspect="1"/>
          </p:cNvPicPr>
          <p:nvPr/>
        </p:nvPicPr>
        <p:blipFill>
          <a:blip r:embed="rId3"/>
          <a:stretch>
            <a:fillRect/>
          </a:stretch>
        </p:blipFill>
        <p:spPr>
          <a:xfrm>
            <a:off x="3412421" y="4000502"/>
            <a:ext cx="4519885" cy="2867658"/>
          </a:xfrm>
          <a:prstGeom prst="rect">
            <a:avLst/>
          </a:prstGeom>
        </p:spPr>
      </p:pic>
    </p:spTree>
    <p:extLst>
      <p:ext uri="{BB962C8B-B14F-4D97-AF65-F5344CB8AC3E}">
        <p14:creationId xmlns:p14="http://schemas.microsoft.com/office/powerpoint/2010/main" val="3887216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0C0B73C-DFF6-A34C-A062-4D63B047B58C}"/>
              </a:ext>
            </a:extLst>
          </p:cNvPr>
          <p:cNvSpPr>
            <a:spLocks noGrp="1"/>
          </p:cNvSpPr>
          <p:nvPr>
            <p:ph type="title"/>
          </p:nvPr>
        </p:nvSpPr>
        <p:spPr>
          <a:xfrm>
            <a:off x="838200" y="365125"/>
            <a:ext cx="10515600" cy="464753"/>
          </a:xfrm>
        </p:spPr>
        <p:txBody>
          <a:bodyPr>
            <a:normAutofit fontScale="90000"/>
          </a:bodyPr>
          <a:lstStyle/>
          <a:p>
            <a:r>
              <a:rPr lang="en-US" sz="3200" b="1" dirty="0"/>
              <a:t>2nd Stage: Models adjustments</a:t>
            </a:r>
          </a:p>
        </p:txBody>
      </p:sp>
      <p:sp>
        <p:nvSpPr>
          <p:cNvPr id="9" name="Rounded Rectangle 8">
            <a:extLst>
              <a:ext uri="{FF2B5EF4-FFF2-40B4-BE49-F238E27FC236}">
                <a16:creationId xmlns:a16="http://schemas.microsoft.com/office/drawing/2014/main" id="{0F341AF3-1F99-2F4B-A260-EA562F03B78E}"/>
              </a:ext>
            </a:extLst>
          </p:cNvPr>
          <p:cNvSpPr/>
          <p:nvPr/>
        </p:nvSpPr>
        <p:spPr>
          <a:xfrm>
            <a:off x="239486" y="1886857"/>
            <a:ext cx="4165600" cy="4455885"/>
          </a:xfrm>
          <a:prstGeom prst="roundRect">
            <a:avLst>
              <a:gd name="adj" fmla="val 317"/>
            </a:avLst>
          </a:prstGeom>
          <a:solidFill>
            <a:srgbClr val="F8F8F8"/>
          </a:solidFill>
          <a:ln>
            <a:noFill/>
          </a:ln>
          <a:effectLst>
            <a:outerShdw blurRad="50800" dist="38100" dir="5400000" algn="t" rotWithShape="0">
              <a:schemeClr val="bg1">
                <a:lumMod val="8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spcBef>
                <a:spcPts val="600"/>
              </a:spcBef>
              <a:spcAft>
                <a:spcPts val="600"/>
              </a:spcAft>
              <a:buFont typeface="Arial" panose="020B0604020202020204" pitchFamily="34" charset="0"/>
              <a:buChar char="•"/>
            </a:pPr>
            <a:r>
              <a:rPr lang="en-US" b="1" dirty="0">
                <a:solidFill>
                  <a:schemeClr val="tx1"/>
                </a:solidFill>
              </a:rPr>
              <a:t>Random Forest (</a:t>
            </a:r>
            <a:r>
              <a:rPr lang="en-US" b="1" dirty="0" err="1">
                <a:solidFill>
                  <a:schemeClr val="tx1"/>
                </a:solidFill>
              </a:rPr>
              <a:t>gridsearchCV</a:t>
            </a:r>
            <a:r>
              <a:rPr lang="en-US" b="1" dirty="0">
                <a:solidFill>
                  <a:schemeClr val="tx1"/>
                </a:solidFill>
              </a:rPr>
              <a:t>)</a:t>
            </a:r>
          </a:p>
          <a:p>
            <a:pPr marL="742950" lvl="1" indent="-285750">
              <a:spcAft>
                <a:spcPts val="600"/>
              </a:spcAft>
              <a:buFont typeface="Arial" panose="020B0604020202020204" pitchFamily="34" charset="0"/>
              <a:buChar char="•"/>
            </a:pPr>
            <a:r>
              <a:rPr lang="en-US" sz="1600" dirty="0" err="1">
                <a:solidFill>
                  <a:schemeClr val="tx1"/>
                </a:solidFill>
              </a:rPr>
              <a:t>max_depth</a:t>
            </a:r>
            <a:r>
              <a:rPr lang="en-US" sz="1600" dirty="0">
                <a:solidFill>
                  <a:schemeClr val="tx1"/>
                </a:solidFill>
              </a:rPr>
              <a:t>: 15,</a:t>
            </a:r>
          </a:p>
          <a:p>
            <a:pPr marL="742950" lvl="1" indent="-285750">
              <a:spcAft>
                <a:spcPts val="600"/>
              </a:spcAft>
              <a:buFont typeface="Arial" panose="020B0604020202020204" pitchFamily="34" charset="0"/>
              <a:buChar char="•"/>
            </a:pPr>
            <a:r>
              <a:rPr lang="en-US" sz="1600" dirty="0">
                <a:solidFill>
                  <a:schemeClr val="tx1"/>
                </a:solidFill>
              </a:rPr>
              <a:t>n estimators: 18</a:t>
            </a:r>
          </a:p>
          <a:p>
            <a:pPr marL="285750" indent="-285750">
              <a:spcBef>
                <a:spcPts val="600"/>
              </a:spcBef>
              <a:spcAft>
                <a:spcPts val="600"/>
              </a:spcAft>
              <a:buFont typeface="Arial" panose="020B0604020202020204" pitchFamily="34" charset="0"/>
              <a:buChar char="•"/>
            </a:pPr>
            <a:r>
              <a:rPr lang="en-US" b="1" dirty="0">
                <a:solidFill>
                  <a:schemeClr val="tx1"/>
                </a:solidFill>
              </a:rPr>
              <a:t>Logistic Regression (CV)</a:t>
            </a:r>
          </a:p>
          <a:p>
            <a:pPr marL="742950" lvl="1" indent="-285750">
              <a:spcAft>
                <a:spcPts val="600"/>
              </a:spcAft>
              <a:buFont typeface="Arial" panose="020B0604020202020204" pitchFamily="34" charset="0"/>
              <a:buChar char="•"/>
            </a:pPr>
            <a:r>
              <a:rPr lang="en-US" sz="1600" dirty="0">
                <a:solidFill>
                  <a:schemeClr val="tx1"/>
                </a:solidFill>
              </a:rPr>
              <a:t>cv= 10</a:t>
            </a:r>
          </a:p>
          <a:p>
            <a:pPr marL="742950" lvl="1" indent="-285750">
              <a:spcAft>
                <a:spcPts val="600"/>
              </a:spcAft>
              <a:buFont typeface="Arial" panose="020B0604020202020204" pitchFamily="34" charset="0"/>
              <a:buChar char="•"/>
            </a:pPr>
            <a:r>
              <a:rPr lang="en-US" sz="1600" dirty="0">
                <a:solidFill>
                  <a:schemeClr val="tx1"/>
                </a:solidFill>
              </a:rPr>
              <a:t>C = 9.23</a:t>
            </a:r>
          </a:p>
          <a:p>
            <a:pPr marL="742950" lvl="1" indent="-285750">
              <a:spcAft>
                <a:spcPts val="600"/>
              </a:spcAft>
              <a:buFont typeface="Arial" panose="020B0604020202020204" pitchFamily="34" charset="0"/>
              <a:buChar char="•"/>
            </a:pPr>
            <a:r>
              <a:rPr lang="en-US" sz="1600" dirty="0">
                <a:solidFill>
                  <a:schemeClr val="tx1"/>
                </a:solidFill>
              </a:rPr>
              <a:t>penalty = ‘l2’</a:t>
            </a:r>
          </a:p>
          <a:p>
            <a:pPr marL="285750" indent="-285750">
              <a:spcBef>
                <a:spcPts val="600"/>
              </a:spcBef>
              <a:spcAft>
                <a:spcPts val="600"/>
              </a:spcAft>
              <a:buFont typeface="Arial" panose="020B0604020202020204" pitchFamily="34" charset="0"/>
              <a:buChar char="•"/>
            </a:pPr>
            <a:r>
              <a:rPr lang="en-US" b="1" dirty="0">
                <a:solidFill>
                  <a:schemeClr val="tx1"/>
                </a:solidFill>
              </a:rPr>
              <a:t>Gradient Boosting (</a:t>
            </a:r>
            <a:r>
              <a:rPr lang="en-US" b="1" dirty="0" err="1">
                <a:solidFill>
                  <a:schemeClr val="tx1"/>
                </a:solidFill>
              </a:rPr>
              <a:t>gridsearchCV</a:t>
            </a:r>
            <a:r>
              <a:rPr lang="en-US" b="1" dirty="0">
                <a:solidFill>
                  <a:schemeClr val="tx1"/>
                </a:solidFill>
              </a:rPr>
              <a:t>)</a:t>
            </a:r>
          </a:p>
          <a:p>
            <a:pPr marL="742950" lvl="1" indent="-285750">
              <a:spcAft>
                <a:spcPts val="600"/>
              </a:spcAft>
              <a:buFont typeface="Arial" panose="020B0604020202020204" pitchFamily="34" charset="0"/>
              <a:buChar char="•"/>
            </a:pPr>
            <a:r>
              <a:rPr lang="en-US" sz="1600" dirty="0" err="1">
                <a:solidFill>
                  <a:schemeClr val="tx1"/>
                </a:solidFill>
              </a:rPr>
              <a:t>learning_rate</a:t>
            </a:r>
            <a:r>
              <a:rPr lang="en-US" sz="1600" dirty="0">
                <a:solidFill>
                  <a:schemeClr val="tx1"/>
                </a:solidFill>
              </a:rPr>
              <a:t>: 0.01</a:t>
            </a:r>
          </a:p>
          <a:p>
            <a:pPr marL="742950" lvl="1" indent="-285750">
              <a:spcAft>
                <a:spcPts val="600"/>
              </a:spcAft>
              <a:buFont typeface="Arial" panose="020B0604020202020204" pitchFamily="34" charset="0"/>
              <a:buChar char="•"/>
            </a:pPr>
            <a:r>
              <a:rPr lang="en-US" sz="1600" dirty="0" err="1">
                <a:solidFill>
                  <a:schemeClr val="tx1"/>
                </a:solidFill>
              </a:rPr>
              <a:t>max_depth</a:t>
            </a:r>
            <a:r>
              <a:rPr lang="en-US" sz="1600" dirty="0">
                <a:solidFill>
                  <a:schemeClr val="tx1"/>
                </a:solidFill>
              </a:rPr>
              <a:t>: 5</a:t>
            </a:r>
          </a:p>
          <a:p>
            <a:pPr marL="742950" lvl="1" indent="-285750">
              <a:spcAft>
                <a:spcPts val="600"/>
              </a:spcAft>
              <a:buFont typeface="Arial" panose="020B0604020202020204" pitchFamily="34" charset="0"/>
              <a:buChar char="•"/>
            </a:pPr>
            <a:r>
              <a:rPr lang="en-US" sz="1600" dirty="0" err="1">
                <a:solidFill>
                  <a:schemeClr val="tx1"/>
                </a:solidFill>
              </a:rPr>
              <a:t>min_samples_split</a:t>
            </a:r>
            <a:r>
              <a:rPr lang="en-US" sz="1600" dirty="0">
                <a:solidFill>
                  <a:schemeClr val="tx1"/>
                </a:solidFill>
              </a:rPr>
              <a:t>: 9</a:t>
            </a:r>
          </a:p>
          <a:p>
            <a:pPr marL="285750" indent="-285750">
              <a:spcBef>
                <a:spcPts val="600"/>
              </a:spcBef>
              <a:spcAft>
                <a:spcPts val="600"/>
              </a:spcAft>
              <a:buFont typeface="Arial" panose="020B0604020202020204" pitchFamily="34" charset="0"/>
              <a:buChar char="•"/>
            </a:pPr>
            <a:r>
              <a:rPr lang="en-US" b="1" dirty="0">
                <a:solidFill>
                  <a:schemeClr val="tx1"/>
                </a:solidFill>
              </a:rPr>
              <a:t>Naïve Bayes</a:t>
            </a:r>
          </a:p>
        </p:txBody>
      </p:sp>
      <p:sp>
        <p:nvSpPr>
          <p:cNvPr id="10" name="TextBox 9">
            <a:extLst>
              <a:ext uri="{FF2B5EF4-FFF2-40B4-BE49-F238E27FC236}">
                <a16:creationId xmlns:a16="http://schemas.microsoft.com/office/drawing/2014/main" id="{68AF829F-8E8C-0A46-87F2-E0B9E84EB651}"/>
              </a:ext>
            </a:extLst>
          </p:cNvPr>
          <p:cNvSpPr txBox="1"/>
          <p:nvPr/>
        </p:nvSpPr>
        <p:spPr>
          <a:xfrm>
            <a:off x="1064986" y="1286692"/>
            <a:ext cx="2514600" cy="461665"/>
          </a:xfrm>
          <a:prstGeom prst="rect">
            <a:avLst/>
          </a:prstGeom>
          <a:noFill/>
        </p:spPr>
        <p:txBody>
          <a:bodyPr wrap="square" rtlCol="0">
            <a:spAutoFit/>
          </a:bodyPr>
          <a:lstStyle/>
          <a:p>
            <a:pPr algn="ctr"/>
            <a:r>
              <a:rPr lang="en-US" sz="2400" b="1" dirty="0"/>
              <a:t>Parameters tuning</a:t>
            </a:r>
          </a:p>
        </p:txBody>
      </p:sp>
      <p:sp>
        <p:nvSpPr>
          <p:cNvPr id="11" name="Rounded Rectangle 10">
            <a:extLst>
              <a:ext uri="{FF2B5EF4-FFF2-40B4-BE49-F238E27FC236}">
                <a16:creationId xmlns:a16="http://schemas.microsoft.com/office/drawing/2014/main" id="{6C44172D-8185-DB4A-85AC-B5DBDD9C43CC}"/>
              </a:ext>
            </a:extLst>
          </p:cNvPr>
          <p:cNvSpPr/>
          <p:nvPr/>
        </p:nvSpPr>
        <p:spPr>
          <a:xfrm>
            <a:off x="5660571" y="1886857"/>
            <a:ext cx="5693229" cy="4455885"/>
          </a:xfrm>
          <a:prstGeom prst="roundRect">
            <a:avLst>
              <a:gd name="adj" fmla="val 317"/>
            </a:avLst>
          </a:prstGeom>
          <a:solidFill>
            <a:srgbClr val="F8F8F8"/>
          </a:solidFill>
          <a:ln>
            <a:noFill/>
          </a:ln>
          <a:effectLst>
            <a:outerShdw blurRad="50800" dist="38100" dir="5400000" algn="t" rotWithShape="0">
              <a:schemeClr val="bg1">
                <a:lumMod val="8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Bef>
                <a:spcPts val="600"/>
              </a:spcBef>
              <a:spcAft>
                <a:spcPts val="600"/>
              </a:spcAft>
            </a:pPr>
            <a:endParaRPr lang="en-US" sz="1600" b="1" dirty="0">
              <a:solidFill>
                <a:schemeClr val="tx1"/>
              </a:solidFill>
            </a:endParaRPr>
          </a:p>
        </p:txBody>
      </p:sp>
      <p:sp>
        <p:nvSpPr>
          <p:cNvPr id="12" name="TextBox 11">
            <a:extLst>
              <a:ext uri="{FF2B5EF4-FFF2-40B4-BE49-F238E27FC236}">
                <a16:creationId xmlns:a16="http://schemas.microsoft.com/office/drawing/2014/main" id="{06BA2630-4224-DA48-BE8F-0A9295A10844}"/>
              </a:ext>
            </a:extLst>
          </p:cNvPr>
          <p:cNvSpPr txBox="1"/>
          <p:nvPr/>
        </p:nvSpPr>
        <p:spPr>
          <a:xfrm>
            <a:off x="5799817" y="1286691"/>
            <a:ext cx="5414735" cy="461665"/>
          </a:xfrm>
          <a:prstGeom prst="rect">
            <a:avLst/>
          </a:prstGeom>
          <a:noFill/>
        </p:spPr>
        <p:txBody>
          <a:bodyPr wrap="square" rtlCol="0">
            <a:spAutoFit/>
          </a:bodyPr>
          <a:lstStyle/>
          <a:p>
            <a:pPr algn="ctr"/>
            <a:r>
              <a:rPr lang="en-US" sz="2400" b="1" dirty="0"/>
              <a:t>Threshold to minimize false-negatives</a:t>
            </a:r>
          </a:p>
        </p:txBody>
      </p:sp>
      <p:sp>
        <p:nvSpPr>
          <p:cNvPr id="13" name="Right Arrow 12">
            <a:extLst>
              <a:ext uri="{FF2B5EF4-FFF2-40B4-BE49-F238E27FC236}">
                <a16:creationId xmlns:a16="http://schemas.microsoft.com/office/drawing/2014/main" id="{69B5E672-F6D8-2144-AC45-EA07DC99D667}"/>
              </a:ext>
            </a:extLst>
          </p:cNvPr>
          <p:cNvSpPr/>
          <p:nvPr/>
        </p:nvSpPr>
        <p:spPr>
          <a:xfrm>
            <a:off x="4760686" y="3556000"/>
            <a:ext cx="566057" cy="55879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B49E1DAF-5AFB-C345-8A6E-2535C35A0958}"/>
              </a:ext>
            </a:extLst>
          </p:cNvPr>
          <p:cNvGrpSpPr/>
          <p:nvPr/>
        </p:nvGrpSpPr>
        <p:grpSpPr>
          <a:xfrm>
            <a:off x="5981698" y="2118084"/>
            <a:ext cx="5050972" cy="3705614"/>
            <a:chOff x="5981698" y="2205169"/>
            <a:chExt cx="5050972" cy="3705614"/>
          </a:xfrm>
        </p:grpSpPr>
        <p:pic>
          <p:nvPicPr>
            <p:cNvPr id="15" name="Picture 14">
              <a:extLst>
                <a:ext uri="{FF2B5EF4-FFF2-40B4-BE49-F238E27FC236}">
                  <a16:creationId xmlns:a16="http://schemas.microsoft.com/office/drawing/2014/main" id="{631DE281-C7E2-1647-BE11-FE56007B303D}"/>
                </a:ext>
              </a:extLst>
            </p:cNvPr>
            <p:cNvPicPr>
              <a:picLocks noChangeAspect="1"/>
            </p:cNvPicPr>
            <p:nvPr/>
          </p:nvPicPr>
          <p:blipFill rotWithShape="1">
            <a:blip r:embed="rId2"/>
            <a:srcRect l="3220" t="10545" r="52865" b="46498"/>
            <a:stretch/>
          </p:blipFill>
          <p:spPr>
            <a:xfrm>
              <a:off x="5981698" y="2205169"/>
              <a:ext cx="5050972" cy="3705614"/>
            </a:xfrm>
            <a:prstGeom prst="rect">
              <a:avLst/>
            </a:prstGeom>
          </p:spPr>
        </p:pic>
        <p:sp>
          <p:nvSpPr>
            <p:cNvPr id="16" name="TextBox 15">
              <a:extLst>
                <a:ext uri="{FF2B5EF4-FFF2-40B4-BE49-F238E27FC236}">
                  <a16:creationId xmlns:a16="http://schemas.microsoft.com/office/drawing/2014/main" id="{274C642F-8E68-9E48-8E43-72B3288E18A0}"/>
                </a:ext>
              </a:extLst>
            </p:cNvPr>
            <p:cNvSpPr txBox="1"/>
            <p:nvPr/>
          </p:nvSpPr>
          <p:spPr>
            <a:xfrm>
              <a:off x="7342417" y="5421063"/>
              <a:ext cx="1719035" cy="369332"/>
            </a:xfrm>
            <a:prstGeom prst="rect">
              <a:avLst/>
            </a:prstGeom>
            <a:solidFill>
              <a:srgbClr val="FFFF00"/>
            </a:solidFill>
          </p:spPr>
          <p:txBody>
            <a:bodyPr wrap="square" rtlCol="0">
              <a:spAutoFit/>
            </a:bodyPr>
            <a:lstStyle/>
            <a:p>
              <a:pPr algn="ctr"/>
              <a:r>
                <a:rPr lang="en-US" b="1" dirty="0"/>
                <a:t>Threshold = 0.3</a:t>
              </a:r>
            </a:p>
          </p:txBody>
        </p:sp>
        <p:sp>
          <p:nvSpPr>
            <p:cNvPr id="17" name="TextBox 16">
              <a:extLst>
                <a:ext uri="{FF2B5EF4-FFF2-40B4-BE49-F238E27FC236}">
                  <a16:creationId xmlns:a16="http://schemas.microsoft.com/office/drawing/2014/main" id="{0BCEC303-9209-3749-A0FC-63AE23AAD44C}"/>
                </a:ext>
              </a:extLst>
            </p:cNvPr>
            <p:cNvSpPr txBox="1"/>
            <p:nvPr/>
          </p:nvSpPr>
          <p:spPr>
            <a:xfrm>
              <a:off x="9321800" y="2329571"/>
              <a:ext cx="1549400" cy="646331"/>
            </a:xfrm>
            <a:prstGeom prst="rect">
              <a:avLst/>
            </a:prstGeom>
            <a:noFill/>
          </p:spPr>
          <p:txBody>
            <a:bodyPr wrap="square" rtlCol="0">
              <a:spAutoFit/>
            </a:bodyPr>
            <a:lstStyle/>
            <a:p>
              <a:r>
                <a:rPr lang="en-US" b="1" dirty="0">
                  <a:solidFill>
                    <a:schemeClr val="tx1">
                      <a:lumMod val="65000"/>
                      <a:lumOff val="35000"/>
                    </a:schemeClr>
                  </a:solidFill>
                </a:rPr>
                <a:t>“Fail” (positive)</a:t>
              </a:r>
            </a:p>
          </p:txBody>
        </p:sp>
        <p:sp>
          <p:nvSpPr>
            <p:cNvPr id="18" name="TextBox 17">
              <a:extLst>
                <a:ext uri="{FF2B5EF4-FFF2-40B4-BE49-F238E27FC236}">
                  <a16:creationId xmlns:a16="http://schemas.microsoft.com/office/drawing/2014/main" id="{549608C8-1C51-AA42-8D2C-1450912098A6}"/>
                </a:ext>
              </a:extLst>
            </p:cNvPr>
            <p:cNvSpPr txBox="1"/>
            <p:nvPr/>
          </p:nvSpPr>
          <p:spPr>
            <a:xfrm>
              <a:off x="6226629" y="2329571"/>
              <a:ext cx="1246414" cy="646331"/>
            </a:xfrm>
            <a:prstGeom prst="rect">
              <a:avLst/>
            </a:prstGeom>
            <a:noFill/>
          </p:spPr>
          <p:txBody>
            <a:bodyPr wrap="square" rtlCol="0">
              <a:spAutoFit/>
            </a:bodyPr>
            <a:lstStyle/>
            <a:p>
              <a:r>
                <a:rPr lang="en-US" b="1" dirty="0">
                  <a:solidFill>
                    <a:schemeClr val="tx1">
                      <a:lumMod val="65000"/>
                      <a:lumOff val="35000"/>
                    </a:schemeClr>
                  </a:solidFill>
                </a:rPr>
                <a:t>“Pass”</a:t>
              </a:r>
            </a:p>
            <a:p>
              <a:r>
                <a:rPr lang="en-US" b="1" dirty="0">
                  <a:solidFill>
                    <a:schemeClr val="tx1">
                      <a:lumMod val="65000"/>
                      <a:lumOff val="35000"/>
                    </a:schemeClr>
                  </a:solidFill>
                </a:rPr>
                <a:t>(negative)</a:t>
              </a:r>
            </a:p>
          </p:txBody>
        </p:sp>
      </p:grpSp>
      <p:sp>
        <p:nvSpPr>
          <p:cNvPr id="19" name="TextBox 18">
            <a:extLst>
              <a:ext uri="{FF2B5EF4-FFF2-40B4-BE49-F238E27FC236}">
                <a16:creationId xmlns:a16="http://schemas.microsoft.com/office/drawing/2014/main" id="{CAC74FE6-D832-B54D-85F0-89B5F35E33ED}"/>
              </a:ext>
            </a:extLst>
          </p:cNvPr>
          <p:cNvSpPr txBox="1"/>
          <p:nvPr/>
        </p:nvSpPr>
        <p:spPr>
          <a:xfrm>
            <a:off x="6226629" y="5965373"/>
            <a:ext cx="4542971" cy="369332"/>
          </a:xfrm>
          <a:prstGeom prst="rect">
            <a:avLst/>
          </a:prstGeom>
          <a:noFill/>
        </p:spPr>
        <p:txBody>
          <a:bodyPr wrap="square" rtlCol="0">
            <a:spAutoFit/>
          </a:bodyPr>
          <a:lstStyle/>
          <a:p>
            <a:pPr algn="ctr"/>
            <a:r>
              <a:rPr lang="en-US" dirty="0"/>
              <a:t>More students will be classified as “fail”</a:t>
            </a:r>
          </a:p>
        </p:txBody>
      </p:sp>
    </p:spTree>
    <p:extLst>
      <p:ext uri="{BB962C8B-B14F-4D97-AF65-F5344CB8AC3E}">
        <p14:creationId xmlns:p14="http://schemas.microsoft.com/office/powerpoint/2010/main" val="36654519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9AE9E-C300-9245-BB8F-5D3B7028E322}"/>
              </a:ext>
            </a:extLst>
          </p:cNvPr>
          <p:cNvSpPr>
            <a:spLocks noGrp="1"/>
          </p:cNvSpPr>
          <p:nvPr>
            <p:ph type="title"/>
          </p:nvPr>
        </p:nvSpPr>
        <p:spPr>
          <a:xfrm>
            <a:off x="838200" y="365125"/>
            <a:ext cx="10515600" cy="464753"/>
          </a:xfrm>
        </p:spPr>
        <p:txBody>
          <a:bodyPr>
            <a:normAutofit fontScale="90000"/>
          </a:bodyPr>
          <a:lstStyle/>
          <a:p>
            <a:r>
              <a:rPr lang="en-US" sz="3200" b="1" dirty="0"/>
              <a:t>3st Stage: Select model</a:t>
            </a:r>
          </a:p>
        </p:txBody>
      </p:sp>
      <p:pic>
        <p:nvPicPr>
          <p:cNvPr id="9" name="Picture 8">
            <a:extLst>
              <a:ext uri="{FF2B5EF4-FFF2-40B4-BE49-F238E27FC236}">
                <a16:creationId xmlns:a16="http://schemas.microsoft.com/office/drawing/2014/main" id="{73A0E1EC-7BE6-3248-B1D0-68F55C2E1EC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2742" y="1146196"/>
            <a:ext cx="9951358" cy="1848284"/>
          </a:xfrm>
          <a:prstGeom prst="rect">
            <a:avLst/>
          </a:prstGeom>
        </p:spPr>
      </p:pic>
      <p:sp>
        <p:nvSpPr>
          <p:cNvPr id="11" name="Rounded Rectangle 10">
            <a:extLst>
              <a:ext uri="{FF2B5EF4-FFF2-40B4-BE49-F238E27FC236}">
                <a16:creationId xmlns:a16="http://schemas.microsoft.com/office/drawing/2014/main" id="{6FDC7D68-265A-D64F-AF61-009B33E8E9EF}"/>
              </a:ext>
            </a:extLst>
          </p:cNvPr>
          <p:cNvSpPr/>
          <p:nvPr/>
        </p:nvSpPr>
        <p:spPr>
          <a:xfrm>
            <a:off x="3898900" y="1166583"/>
            <a:ext cx="885372" cy="1852386"/>
          </a:xfrm>
          <a:prstGeom prst="roundRect">
            <a:avLst>
              <a:gd name="adj" fmla="val 6982"/>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0420EC9E-D75C-5A4B-829A-17640C6769C0}"/>
              </a:ext>
            </a:extLst>
          </p:cNvPr>
          <p:cNvSpPr/>
          <p:nvPr/>
        </p:nvSpPr>
        <p:spPr>
          <a:xfrm>
            <a:off x="9175338" y="1166583"/>
            <a:ext cx="885372" cy="1852386"/>
          </a:xfrm>
          <a:prstGeom prst="roundRect">
            <a:avLst>
              <a:gd name="adj" fmla="val 6982"/>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58EE9D1E-2D6F-5244-A973-810D730D9C6A}"/>
              </a:ext>
            </a:extLst>
          </p:cNvPr>
          <p:cNvPicPr>
            <a:picLocks noChangeAspect="1"/>
          </p:cNvPicPr>
          <p:nvPr/>
        </p:nvPicPr>
        <p:blipFill>
          <a:blip r:embed="rId3"/>
          <a:stretch>
            <a:fillRect/>
          </a:stretch>
        </p:blipFill>
        <p:spPr>
          <a:xfrm>
            <a:off x="3207657" y="3190658"/>
            <a:ext cx="5780314" cy="3667342"/>
          </a:xfrm>
          <a:prstGeom prst="rect">
            <a:avLst/>
          </a:prstGeom>
        </p:spPr>
      </p:pic>
    </p:spTree>
    <p:extLst>
      <p:ext uri="{BB962C8B-B14F-4D97-AF65-F5344CB8AC3E}">
        <p14:creationId xmlns:p14="http://schemas.microsoft.com/office/powerpoint/2010/main" val="329196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BB56A1A1-D519-054F-AC97-A591A7D48F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2742" y="1146196"/>
            <a:ext cx="9951358" cy="1848284"/>
          </a:xfrm>
          <a:prstGeom prst="rect">
            <a:avLst/>
          </a:prstGeom>
        </p:spPr>
      </p:pic>
      <p:sp>
        <p:nvSpPr>
          <p:cNvPr id="2" name="Title 1">
            <a:extLst>
              <a:ext uri="{FF2B5EF4-FFF2-40B4-BE49-F238E27FC236}">
                <a16:creationId xmlns:a16="http://schemas.microsoft.com/office/drawing/2014/main" id="{B809AE9E-C300-9245-BB8F-5D3B7028E322}"/>
              </a:ext>
            </a:extLst>
          </p:cNvPr>
          <p:cNvSpPr>
            <a:spLocks noGrp="1"/>
          </p:cNvSpPr>
          <p:nvPr>
            <p:ph type="title"/>
          </p:nvPr>
        </p:nvSpPr>
        <p:spPr>
          <a:xfrm>
            <a:off x="838200" y="365125"/>
            <a:ext cx="10515600" cy="464753"/>
          </a:xfrm>
        </p:spPr>
        <p:txBody>
          <a:bodyPr>
            <a:normAutofit fontScale="90000"/>
          </a:bodyPr>
          <a:lstStyle/>
          <a:p>
            <a:r>
              <a:rPr lang="en-US" sz="3200" b="1" dirty="0"/>
              <a:t>3st Stage: Select model</a:t>
            </a:r>
          </a:p>
        </p:txBody>
      </p:sp>
      <p:sp>
        <p:nvSpPr>
          <p:cNvPr id="16" name="Rectangle 15">
            <a:extLst>
              <a:ext uri="{FF2B5EF4-FFF2-40B4-BE49-F238E27FC236}">
                <a16:creationId xmlns:a16="http://schemas.microsoft.com/office/drawing/2014/main" id="{E12FC5EB-E92F-1541-A877-C0135298C08A}"/>
              </a:ext>
            </a:extLst>
          </p:cNvPr>
          <p:cNvSpPr/>
          <p:nvPr/>
        </p:nvSpPr>
        <p:spPr>
          <a:xfrm>
            <a:off x="1346696" y="2351315"/>
            <a:ext cx="9814790" cy="256721"/>
          </a:xfrm>
          <a:prstGeom prst="rect">
            <a:avLst/>
          </a:prstGeom>
          <a:solidFill>
            <a:srgbClr val="FFFF00">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a:extLst>
              <a:ext uri="{FF2B5EF4-FFF2-40B4-BE49-F238E27FC236}">
                <a16:creationId xmlns:a16="http://schemas.microsoft.com/office/drawing/2014/main" id="{BDE291F0-FB19-F846-AECC-3E569580C444}"/>
              </a:ext>
            </a:extLst>
          </p:cNvPr>
          <p:cNvSpPr/>
          <p:nvPr/>
        </p:nvSpPr>
        <p:spPr>
          <a:xfrm>
            <a:off x="3898900" y="1166583"/>
            <a:ext cx="885372" cy="1852386"/>
          </a:xfrm>
          <a:prstGeom prst="roundRect">
            <a:avLst>
              <a:gd name="adj" fmla="val 6982"/>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a:extLst>
              <a:ext uri="{FF2B5EF4-FFF2-40B4-BE49-F238E27FC236}">
                <a16:creationId xmlns:a16="http://schemas.microsoft.com/office/drawing/2014/main" id="{4561FC24-428C-534A-A4BC-5F8C303253B6}"/>
              </a:ext>
            </a:extLst>
          </p:cNvPr>
          <p:cNvSpPr/>
          <p:nvPr/>
        </p:nvSpPr>
        <p:spPr>
          <a:xfrm>
            <a:off x="9175338" y="1166583"/>
            <a:ext cx="885372" cy="1852386"/>
          </a:xfrm>
          <a:prstGeom prst="roundRect">
            <a:avLst>
              <a:gd name="adj" fmla="val 6982"/>
            </a:avLst>
          </a:prstGeom>
          <a:noFill/>
          <a:ln>
            <a:solidFill>
              <a:srgbClr val="C0000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a:extLst>
              <a:ext uri="{FF2B5EF4-FFF2-40B4-BE49-F238E27FC236}">
                <a16:creationId xmlns:a16="http://schemas.microsoft.com/office/drawing/2014/main" id="{7E945874-5950-B740-9644-82B60D81D56F}"/>
              </a:ext>
            </a:extLst>
          </p:cNvPr>
          <p:cNvCxnSpPr>
            <a:cxnSpLocks/>
          </p:cNvCxnSpPr>
          <p:nvPr/>
        </p:nvCxnSpPr>
        <p:spPr>
          <a:xfrm>
            <a:off x="9913257" y="2608036"/>
            <a:ext cx="558388" cy="887100"/>
          </a:xfrm>
          <a:prstGeom prst="straightConnector1">
            <a:avLst/>
          </a:prstGeom>
          <a:ln w="38100">
            <a:solidFill>
              <a:schemeClr val="accent6"/>
            </a:solidFill>
            <a:tailEnd type="triangle" w="lg" len="lg"/>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0F9012A5-23A8-4046-949C-F8F88F75EE34}"/>
              </a:ext>
            </a:extLst>
          </p:cNvPr>
          <p:cNvSpPr txBox="1"/>
          <p:nvPr/>
        </p:nvSpPr>
        <p:spPr>
          <a:xfrm>
            <a:off x="9559967" y="3751302"/>
            <a:ext cx="2032000" cy="923330"/>
          </a:xfrm>
          <a:prstGeom prst="rect">
            <a:avLst/>
          </a:prstGeom>
          <a:noFill/>
        </p:spPr>
        <p:txBody>
          <a:bodyPr wrap="square" rtlCol="0">
            <a:spAutoFit/>
          </a:bodyPr>
          <a:lstStyle/>
          <a:p>
            <a:pPr algn="ctr"/>
            <a:r>
              <a:rPr lang="en-US" b="1" dirty="0">
                <a:solidFill>
                  <a:schemeClr val="accent5">
                    <a:lumMod val="50000"/>
                  </a:schemeClr>
                </a:solidFill>
              </a:rPr>
              <a:t>~70% of ”fail” students were detected</a:t>
            </a:r>
          </a:p>
        </p:txBody>
      </p:sp>
      <p:grpSp>
        <p:nvGrpSpPr>
          <p:cNvPr id="37" name="Group 36">
            <a:extLst>
              <a:ext uri="{FF2B5EF4-FFF2-40B4-BE49-F238E27FC236}">
                <a16:creationId xmlns:a16="http://schemas.microsoft.com/office/drawing/2014/main" id="{C8B6A7C9-ADB4-5741-84D5-8C38A6DBF608}"/>
              </a:ext>
            </a:extLst>
          </p:cNvPr>
          <p:cNvGrpSpPr/>
          <p:nvPr/>
        </p:nvGrpSpPr>
        <p:grpSpPr>
          <a:xfrm>
            <a:off x="2685143" y="3874414"/>
            <a:ext cx="5562599" cy="1752926"/>
            <a:chOff x="199572" y="3443188"/>
            <a:chExt cx="5562599" cy="1752926"/>
          </a:xfrm>
        </p:grpSpPr>
        <p:sp>
          <p:nvSpPr>
            <p:cNvPr id="22" name="Rectangle 21">
              <a:extLst>
                <a:ext uri="{FF2B5EF4-FFF2-40B4-BE49-F238E27FC236}">
                  <a16:creationId xmlns:a16="http://schemas.microsoft.com/office/drawing/2014/main" id="{29D67335-88D7-6D44-875B-7FFD257904E2}"/>
                </a:ext>
              </a:extLst>
            </p:cNvPr>
            <p:cNvSpPr/>
            <p:nvPr/>
          </p:nvSpPr>
          <p:spPr>
            <a:xfrm>
              <a:off x="1799770" y="3878801"/>
              <a:ext cx="3962401" cy="1317313"/>
            </a:xfrm>
            <a:prstGeom prst="rect">
              <a:avLst/>
            </a:prstGeom>
            <a:no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1A39D35C-A952-1242-8C2D-C6AFEAD2E987}"/>
                </a:ext>
              </a:extLst>
            </p:cNvPr>
            <p:cNvCxnSpPr>
              <a:cxnSpLocks/>
              <a:stCxn id="22" idx="0"/>
              <a:endCxn id="22" idx="2"/>
            </p:cNvCxnSpPr>
            <p:nvPr/>
          </p:nvCxnSpPr>
          <p:spPr>
            <a:xfrm>
              <a:off x="3780971" y="3878801"/>
              <a:ext cx="0" cy="131731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835E575F-5841-AF44-9C39-62C84E733850}"/>
                </a:ext>
              </a:extLst>
            </p:cNvPr>
            <p:cNvCxnSpPr>
              <a:cxnSpLocks/>
              <a:stCxn id="22" idx="1"/>
              <a:endCxn id="22" idx="3"/>
            </p:cNvCxnSpPr>
            <p:nvPr/>
          </p:nvCxnSpPr>
          <p:spPr>
            <a:xfrm>
              <a:off x="1799770" y="4537458"/>
              <a:ext cx="3962401"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13C2317C-8E4E-1B46-84F1-7A8C3B681C2C}"/>
                </a:ext>
              </a:extLst>
            </p:cNvPr>
            <p:cNvSpPr txBox="1"/>
            <p:nvPr/>
          </p:nvSpPr>
          <p:spPr>
            <a:xfrm>
              <a:off x="4161971" y="4023464"/>
              <a:ext cx="1219200" cy="369332"/>
            </a:xfrm>
            <a:prstGeom prst="rect">
              <a:avLst/>
            </a:prstGeom>
            <a:noFill/>
          </p:spPr>
          <p:txBody>
            <a:bodyPr wrap="square" rtlCol="0">
              <a:spAutoFit/>
            </a:bodyPr>
            <a:lstStyle/>
            <a:p>
              <a:pPr algn="ctr"/>
              <a:r>
                <a:rPr lang="en-US" dirty="0"/>
                <a:t>FP = 24</a:t>
              </a:r>
            </a:p>
          </p:txBody>
        </p:sp>
        <p:sp>
          <p:nvSpPr>
            <p:cNvPr id="30" name="TextBox 29">
              <a:extLst>
                <a:ext uri="{FF2B5EF4-FFF2-40B4-BE49-F238E27FC236}">
                  <a16:creationId xmlns:a16="http://schemas.microsoft.com/office/drawing/2014/main" id="{29839188-BB09-C940-B89B-EA92215EEE3F}"/>
                </a:ext>
              </a:extLst>
            </p:cNvPr>
            <p:cNvSpPr txBox="1"/>
            <p:nvPr/>
          </p:nvSpPr>
          <p:spPr>
            <a:xfrm>
              <a:off x="4161971" y="4683828"/>
              <a:ext cx="1219200" cy="369332"/>
            </a:xfrm>
            <a:prstGeom prst="rect">
              <a:avLst/>
            </a:prstGeom>
            <a:noFill/>
          </p:spPr>
          <p:txBody>
            <a:bodyPr wrap="square" rtlCol="0">
              <a:spAutoFit/>
            </a:bodyPr>
            <a:lstStyle/>
            <a:p>
              <a:pPr algn="ctr"/>
              <a:r>
                <a:rPr lang="en-US" dirty="0"/>
                <a:t>TP = 34</a:t>
              </a:r>
            </a:p>
          </p:txBody>
        </p:sp>
        <p:sp>
          <p:nvSpPr>
            <p:cNvPr id="31" name="TextBox 30">
              <a:extLst>
                <a:ext uri="{FF2B5EF4-FFF2-40B4-BE49-F238E27FC236}">
                  <a16:creationId xmlns:a16="http://schemas.microsoft.com/office/drawing/2014/main" id="{8BFAA566-D7C5-FB44-9077-09ED36A6755A}"/>
                </a:ext>
              </a:extLst>
            </p:cNvPr>
            <p:cNvSpPr txBox="1"/>
            <p:nvPr/>
          </p:nvSpPr>
          <p:spPr>
            <a:xfrm>
              <a:off x="2180771" y="4030757"/>
              <a:ext cx="1219200" cy="369332"/>
            </a:xfrm>
            <a:prstGeom prst="rect">
              <a:avLst/>
            </a:prstGeom>
            <a:noFill/>
          </p:spPr>
          <p:txBody>
            <a:bodyPr wrap="square" rtlCol="0">
              <a:spAutoFit/>
            </a:bodyPr>
            <a:lstStyle/>
            <a:p>
              <a:pPr algn="ctr"/>
              <a:r>
                <a:rPr lang="en-US" dirty="0"/>
                <a:t>TN = 142</a:t>
              </a:r>
            </a:p>
          </p:txBody>
        </p:sp>
        <p:sp>
          <p:nvSpPr>
            <p:cNvPr id="32" name="TextBox 31">
              <a:extLst>
                <a:ext uri="{FF2B5EF4-FFF2-40B4-BE49-F238E27FC236}">
                  <a16:creationId xmlns:a16="http://schemas.microsoft.com/office/drawing/2014/main" id="{7C69F332-0312-0845-8B49-746F5B9805AC}"/>
                </a:ext>
              </a:extLst>
            </p:cNvPr>
            <p:cNvSpPr txBox="1"/>
            <p:nvPr/>
          </p:nvSpPr>
          <p:spPr>
            <a:xfrm>
              <a:off x="2180771" y="4669314"/>
              <a:ext cx="1219200" cy="369332"/>
            </a:xfrm>
            <a:prstGeom prst="rect">
              <a:avLst/>
            </a:prstGeom>
            <a:noFill/>
          </p:spPr>
          <p:txBody>
            <a:bodyPr wrap="square" rtlCol="0">
              <a:spAutoFit/>
            </a:bodyPr>
            <a:lstStyle/>
            <a:p>
              <a:pPr algn="ctr"/>
              <a:r>
                <a:rPr lang="en-US" dirty="0"/>
                <a:t>FN = 15</a:t>
              </a:r>
            </a:p>
          </p:txBody>
        </p:sp>
        <p:sp>
          <p:nvSpPr>
            <p:cNvPr id="33" name="TextBox 32">
              <a:extLst>
                <a:ext uri="{FF2B5EF4-FFF2-40B4-BE49-F238E27FC236}">
                  <a16:creationId xmlns:a16="http://schemas.microsoft.com/office/drawing/2014/main" id="{B7853AA9-C3D4-0C46-972A-A8B1B4661762}"/>
                </a:ext>
              </a:extLst>
            </p:cNvPr>
            <p:cNvSpPr txBox="1"/>
            <p:nvPr/>
          </p:nvSpPr>
          <p:spPr>
            <a:xfrm>
              <a:off x="199572" y="4038853"/>
              <a:ext cx="1600198" cy="369332"/>
            </a:xfrm>
            <a:prstGeom prst="rect">
              <a:avLst/>
            </a:prstGeom>
            <a:noFill/>
          </p:spPr>
          <p:txBody>
            <a:bodyPr wrap="square" rtlCol="0">
              <a:spAutoFit/>
            </a:bodyPr>
            <a:lstStyle/>
            <a:p>
              <a:pPr algn="ctr"/>
              <a:r>
                <a:rPr lang="en-US" b="1" dirty="0"/>
                <a:t>Actual “Pass”</a:t>
              </a:r>
            </a:p>
          </p:txBody>
        </p:sp>
        <p:sp>
          <p:nvSpPr>
            <p:cNvPr id="34" name="TextBox 33">
              <a:extLst>
                <a:ext uri="{FF2B5EF4-FFF2-40B4-BE49-F238E27FC236}">
                  <a16:creationId xmlns:a16="http://schemas.microsoft.com/office/drawing/2014/main" id="{65F32E95-5770-624D-814F-F74E1174C371}"/>
                </a:ext>
              </a:extLst>
            </p:cNvPr>
            <p:cNvSpPr txBox="1"/>
            <p:nvPr/>
          </p:nvSpPr>
          <p:spPr>
            <a:xfrm>
              <a:off x="199572" y="4697510"/>
              <a:ext cx="1600198" cy="369332"/>
            </a:xfrm>
            <a:prstGeom prst="rect">
              <a:avLst/>
            </a:prstGeom>
            <a:noFill/>
          </p:spPr>
          <p:txBody>
            <a:bodyPr wrap="square" rtlCol="0">
              <a:spAutoFit/>
            </a:bodyPr>
            <a:lstStyle/>
            <a:p>
              <a:pPr algn="ctr"/>
              <a:r>
                <a:rPr lang="en-US" b="1" dirty="0"/>
                <a:t>Actual “fail”</a:t>
              </a:r>
            </a:p>
          </p:txBody>
        </p:sp>
        <p:sp>
          <p:nvSpPr>
            <p:cNvPr id="35" name="TextBox 34">
              <a:extLst>
                <a:ext uri="{FF2B5EF4-FFF2-40B4-BE49-F238E27FC236}">
                  <a16:creationId xmlns:a16="http://schemas.microsoft.com/office/drawing/2014/main" id="{009EE19E-7697-4A4B-85D3-68B8C7B58E08}"/>
                </a:ext>
              </a:extLst>
            </p:cNvPr>
            <p:cNvSpPr txBox="1"/>
            <p:nvPr/>
          </p:nvSpPr>
          <p:spPr>
            <a:xfrm>
              <a:off x="1894113" y="3453163"/>
              <a:ext cx="1792515" cy="369332"/>
            </a:xfrm>
            <a:prstGeom prst="rect">
              <a:avLst/>
            </a:prstGeom>
            <a:noFill/>
          </p:spPr>
          <p:txBody>
            <a:bodyPr wrap="square" rtlCol="0">
              <a:spAutoFit/>
            </a:bodyPr>
            <a:lstStyle/>
            <a:p>
              <a:pPr algn="ctr"/>
              <a:r>
                <a:rPr lang="en-US" b="1" dirty="0"/>
                <a:t>Predicted “Pass”</a:t>
              </a:r>
            </a:p>
          </p:txBody>
        </p:sp>
        <p:sp>
          <p:nvSpPr>
            <p:cNvPr id="36" name="TextBox 35">
              <a:extLst>
                <a:ext uri="{FF2B5EF4-FFF2-40B4-BE49-F238E27FC236}">
                  <a16:creationId xmlns:a16="http://schemas.microsoft.com/office/drawing/2014/main" id="{992B6A5B-D527-D647-AFFA-1DD8D98C8C86}"/>
                </a:ext>
              </a:extLst>
            </p:cNvPr>
            <p:cNvSpPr txBox="1"/>
            <p:nvPr/>
          </p:nvSpPr>
          <p:spPr>
            <a:xfrm>
              <a:off x="3871684" y="3443188"/>
              <a:ext cx="1792515" cy="369332"/>
            </a:xfrm>
            <a:prstGeom prst="rect">
              <a:avLst/>
            </a:prstGeom>
            <a:noFill/>
          </p:spPr>
          <p:txBody>
            <a:bodyPr wrap="square" rtlCol="0">
              <a:spAutoFit/>
            </a:bodyPr>
            <a:lstStyle/>
            <a:p>
              <a:pPr algn="ctr"/>
              <a:r>
                <a:rPr lang="en-US" b="1" dirty="0"/>
                <a:t>Predicted “Fail”</a:t>
              </a:r>
            </a:p>
          </p:txBody>
        </p:sp>
      </p:grpSp>
    </p:spTree>
    <p:extLst>
      <p:ext uri="{BB962C8B-B14F-4D97-AF65-F5344CB8AC3E}">
        <p14:creationId xmlns:p14="http://schemas.microsoft.com/office/powerpoint/2010/main" val="19421795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2740</TotalTime>
  <Words>265</Words>
  <Application>Microsoft Macintosh PowerPoint</Application>
  <PresentationFormat>Widescreen</PresentationFormat>
  <Paragraphs>48</Paragraphs>
  <Slides>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Al Bayan Plain</vt:lpstr>
      <vt:lpstr>Arial</vt:lpstr>
      <vt:lpstr>Calibri</vt:lpstr>
      <vt:lpstr>Calibri Light</vt:lpstr>
      <vt:lpstr>Office Theme</vt:lpstr>
      <vt:lpstr>MVP – Project 3</vt:lpstr>
      <vt:lpstr>Predicting students’ performance based on lifestyle factors</vt:lpstr>
      <vt:lpstr>1st Stage: Select models to analyze</vt:lpstr>
      <vt:lpstr>1st Stage: Select models to analyze</vt:lpstr>
      <vt:lpstr>2nd Stage: Models adjustments</vt:lpstr>
      <vt:lpstr>3st Stage: Select model</vt:lpstr>
      <vt:lpstr>3st Stage: Select model</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41</cp:revision>
  <dcterms:created xsi:type="dcterms:W3CDTF">2018-02-15T22:59:36Z</dcterms:created>
  <dcterms:modified xsi:type="dcterms:W3CDTF">2018-02-17T20:39:52Z</dcterms:modified>
</cp:coreProperties>
</file>

<file path=docProps/thumbnail.jpeg>
</file>